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38" r:id="rId2"/>
    <p:sldId id="261" r:id="rId3"/>
    <p:sldId id="345" r:id="rId4"/>
    <p:sldId id="346" r:id="rId5"/>
    <p:sldId id="347" r:id="rId6"/>
    <p:sldId id="348" r:id="rId7"/>
    <p:sldId id="354" r:id="rId8"/>
    <p:sldId id="270" r:id="rId9"/>
    <p:sldId id="349" r:id="rId10"/>
    <p:sldId id="350" r:id="rId11"/>
    <p:sldId id="265" r:id="rId12"/>
    <p:sldId id="351" r:id="rId13"/>
    <p:sldId id="343" r:id="rId14"/>
    <p:sldId id="358" r:id="rId15"/>
    <p:sldId id="288" r:id="rId16"/>
    <p:sldId id="353" r:id="rId17"/>
    <p:sldId id="356" r:id="rId18"/>
    <p:sldId id="296" r:id="rId19"/>
    <p:sldId id="334" r:id="rId20"/>
    <p:sldId id="301" r:id="rId21"/>
    <p:sldId id="310" r:id="rId22"/>
    <p:sldId id="319" r:id="rId23"/>
    <p:sldId id="342" r:id="rId24"/>
    <p:sldId id="307" r:id="rId25"/>
    <p:sldId id="344" r:id="rId26"/>
    <p:sldId id="304" r:id="rId27"/>
    <p:sldId id="325" r:id="rId28"/>
    <p:sldId id="295" r:id="rId29"/>
    <p:sldId id="297" r:id="rId30"/>
    <p:sldId id="326" r:id="rId31"/>
    <p:sldId id="267" r:id="rId32"/>
    <p:sldId id="317" r:id="rId33"/>
    <p:sldId id="341" r:id="rId34"/>
    <p:sldId id="329" r:id="rId35"/>
    <p:sldId id="287"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705" autoAdjust="0"/>
  </p:normalViewPr>
  <p:slideViewPr>
    <p:cSldViewPr>
      <p:cViewPr varScale="1">
        <p:scale>
          <a:sx n="61" d="100"/>
          <a:sy n="61" d="100"/>
        </p:scale>
        <p:origin x="2074" y="5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193BB5-3C7E-45EA-AE07-91DD374C9894}" type="datetimeFigureOut">
              <a:rPr lang="en-GB" smtClean="0"/>
              <a:t>24/05/2020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12B9DA-F6F7-49FB-A943-3A8B1E12D69C}" type="slidenum">
              <a:rPr lang="en-GB" smtClean="0"/>
              <a:t>‹#›</a:t>
            </a:fld>
            <a:endParaRPr lang="en-GB"/>
          </a:p>
        </p:txBody>
      </p:sp>
    </p:spTree>
    <p:extLst>
      <p:ext uri="{BB962C8B-B14F-4D97-AF65-F5344CB8AC3E}">
        <p14:creationId xmlns:p14="http://schemas.microsoft.com/office/powerpoint/2010/main" val="2039552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Hello everyone, and thank you to Frank for your introduction and to all of you for taking the time out to listen to my talk about Beeston Hall School.  I am going to give you a little bit of background on the school, on myself and my educational philosophy and the relationships I have with senior schools, as well as the team at Beeston and why it is such an ideal educational environment for your child.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1</a:t>
            </a:fld>
            <a:endParaRPr lang="en-GB"/>
          </a:p>
        </p:txBody>
      </p:sp>
    </p:spTree>
    <p:extLst>
      <p:ext uri="{BB962C8B-B14F-4D97-AF65-F5344CB8AC3E}">
        <p14:creationId xmlns:p14="http://schemas.microsoft.com/office/powerpoint/2010/main" val="2733419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They also see that their small actions and changes they make can have a very real difference and this sense of agency, being able to have an effect on their own lives is really </a:t>
            </a:r>
            <a:r>
              <a:rPr lang="en-GB" sz="1200" kern="1200" dirty="0" err="1">
                <a:solidFill>
                  <a:schemeClr val="tx1"/>
                </a:solidFill>
                <a:effectLst/>
                <a:latin typeface="+mn-lt"/>
                <a:ea typeface="+mn-ea"/>
                <a:cs typeface="+mn-cs"/>
              </a:rPr>
              <a:t>really</a:t>
            </a:r>
            <a:r>
              <a:rPr lang="en-GB" sz="1200" kern="1200" dirty="0">
                <a:solidFill>
                  <a:schemeClr val="tx1"/>
                </a:solidFill>
                <a:effectLst/>
                <a:latin typeface="+mn-lt"/>
                <a:ea typeface="+mn-ea"/>
                <a:cs typeface="+mn-cs"/>
              </a:rPr>
              <a:t> important.     This is the building of really fundamental and solid independence which is what makes children able to succeed at their senior schools.</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10</a:t>
            </a:fld>
            <a:endParaRPr lang="en-GB"/>
          </a:p>
        </p:txBody>
      </p:sp>
    </p:spTree>
    <p:extLst>
      <p:ext uri="{BB962C8B-B14F-4D97-AF65-F5344CB8AC3E}">
        <p14:creationId xmlns:p14="http://schemas.microsoft.com/office/powerpoint/2010/main" val="3228609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And that is the other key thing I began learning in my time at Knightsbridge: ensuring a good close relationship with the senior school.  this is important to ensure I, with my team, can take children and families through the registration process with the schools, from the moment of introduction, to initial visits, Open Days, to pre-tests and interview practice and keeping track.  Because they are all independent schools there tend to be small differences in the protocols and processes, and guiding families through this is an 6. 3 part of my job. One that I enjoy a great deal, too. </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 have spent the last decade nurturing these relationships, to ensure these schools know precisely the qualities and values of the children who join them from Beeston, as well maintaining the close relationships with the Heads, registrars and admissions teams, to ensure we are abreast of their admissions processes and selection criteria which, as you may know, can vary from school to school and year to year. The changing nature of Common Entrance and scholarships, as well as the pre-test selection times and dates is one such challenge, the knowledge of which is a key part of the role of myself and my team.  For example, the writing of detailed references with close knowledge of the children’s progress and performance in each different area, is a key contribution of myself and my senior team.</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D12B9DA-F6F7-49FB-A943-3A8B1E12D69C}" type="slidenum">
              <a:rPr lang="en-GB" smtClean="0"/>
              <a:t>11</a:t>
            </a:fld>
            <a:endParaRPr lang="en-GB"/>
          </a:p>
        </p:txBody>
      </p:sp>
    </p:spTree>
    <p:extLst>
      <p:ext uri="{BB962C8B-B14F-4D97-AF65-F5344CB8AC3E}">
        <p14:creationId xmlns:p14="http://schemas.microsoft.com/office/powerpoint/2010/main" val="1700761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If I may share an anecdote of Charlie Bostock the Uppingham Registrar:… He visited Beeston last year to speak to children and parents (as many do from the senior schools) and some months later we sent a group over there to be part of a massed instruments orchestra day. They caught sight of him and rushed over to say hello, how are you and so on….  This was joyous and memorable and repeated back to me: values of politeness, confidence, exuberance and enthusiasm… this is how I want children to approach life.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And that is what brings me to my role and Beeston itself. I was quite surprised to find myself as a Head … it wasn’t part of the plan and the main reason for this, I strongly feel, is because I love it.  If you love what you do, it shows and in a school, where it is important to be authentic, honest and a good role model, this is a key part of being a headmaster. I love the job I do and if I can communicate and share this then it really helps across the school. being a good role model is something I promote heavily in the school and means it is a happy place to be, where children love coming to learn and staff love coming to work.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12</a:t>
            </a:fld>
            <a:endParaRPr lang="en-GB"/>
          </a:p>
        </p:txBody>
      </p:sp>
    </p:spTree>
    <p:extLst>
      <p:ext uri="{BB962C8B-B14F-4D97-AF65-F5344CB8AC3E}">
        <p14:creationId xmlns:p14="http://schemas.microsoft.com/office/powerpoint/2010/main" val="835992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 to the school itself:  </a:t>
            </a:r>
          </a:p>
          <a:p>
            <a:r>
              <a:rPr lang="en-GB" sz="1200" kern="1200" dirty="0">
                <a:solidFill>
                  <a:schemeClr val="tx1"/>
                </a:solidFill>
                <a:effectLst/>
                <a:latin typeface="+mn-lt"/>
                <a:ea typeface="+mn-ea"/>
                <a:cs typeface="+mn-cs"/>
              </a:rPr>
              <a:t>Beeston Hall began as a boarding prep school for boys in 1948 and became co-educational in the late 1970s. as I said, we prepare children for entry to all the leading UK public schools. We are more or less non-selective and so we are incredibly proud of the record of entry we have to the senior schools, and the value we add to each child’s profile: their progress and development There is almost always a wide range of destinations, but 100% of our children secure places at their first choice of school.</a:t>
            </a:r>
          </a:p>
        </p:txBody>
      </p:sp>
      <p:sp>
        <p:nvSpPr>
          <p:cNvPr id="4" name="Slide Number Placeholder 3"/>
          <p:cNvSpPr>
            <a:spLocks noGrp="1"/>
          </p:cNvSpPr>
          <p:nvPr>
            <p:ph type="sldNum" sz="quarter" idx="5"/>
          </p:nvPr>
        </p:nvSpPr>
        <p:spPr/>
        <p:txBody>
          <a:bodyPr/>
          <a:lstStyle/>
          <a:p>
            <a:fld id="{6D12B9DA-F6F7-49FB-A943-3A8B1E12D69C}" type="slidenum">
              <a:rPr lang="en-GB" smtClean="0"/>
              <a:t>13</a:t>
            </a:fld>
            <a:endParaRPr lang="en-GB"/>
          </a:p>
        </p:txBody>
      </p:sp>
    </p:spTree>
    <p:extLst>
      <p:ext uri="{BB962C8B-B14F-4D97-AF65-F5344CB8AC3E}">
        <p14:creationId xmlns:p14="http://schemas.microsoft.com/office/powerpoint/2010/main" val="1566333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breadth of experience is not only interesting for myself, it also ensures Beeston continues to have a genuinely national reach. Last year, for example, children went onto the following schools: </a:t>
            </a:r>
            <a:r>
              <a:rPr lang="en-GB" sz="1200" kern="1200" dirty="0" err="1">
                <a:solidFill>
                  <a:schemeClr val="tx1"/>
                </a:solidFill>
                <a:effectLst/>
                <a:latin typeface="+mn-lt"/>
                <a:ea typeface="+mn-ea"/>
                <a:cs typeface="+mn-cs"/>
              </a:rPr>
              <a:t>Ampleforth</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Bedales</a:t>
            </a:r>
            <a:r>
              <a:rPr lang="en-GB" sz="1200" kern="1200" dirty="0">
                <a:solidFill>
                  <a:schemeClr val="tx1"/>
                </a:solidFill>
                <a:effectLst/>
                <a:latin typeface="+mn-lt"/>
                <a:ea typeface="+mn-ea"/>
                <a:cs typeface="+mn-cs"/>
              </a:rPr>
              <a:t>, Eton, Gresham’s, Harrow, Oundle, Rugby, Royal Hospital School Ipswich, Shrewsbury, Sutton Valence School, Tudor Hall, Uppingham and Wycombe Abbey – and 59% of these were winners of scholarships or awards. This year, over 65% of our leavers have won awards and over the last 5 years it is an average of over 50%.  How does this happen? By having a wonderful, passionate and inspiring staff who love their subjects and love being at Beeston, and children who are willing and ready to learn.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14</a:t>
            </a:fld>
            <a:endParaRPr lang="en-GB"/>
          </a:p>
        </p:txBody>
      </p:sp>
    </p:spTree>
    <p:extLst>
      <p:ext uri="{BB962C8B-B14F-4D97-AF65-F5344CB8AC3E}">
        <p14:creationId xmlns:p14="http://schemas.microsoft.com/office/powerpoint/2010/main" val="8707405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 what is so special about Beeston?  Many, many things, but I will focus on two: the children themselves, and the location!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Beeston Hall is a large site of about 35 acres, of buildings and playing fields, with the North Sea on one side, about 600 metres away, and National Trust woodland on the other. </a:t>
            </a:r>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15</a:t>
            </a:fld>
            <a:endParaRPr lang="en-GB"/>
          </a:p>
        </p:txBody>
      </p:sp>
    </p:spTree>
    <p:extLst>
      <p:ext uri="{BB962C8B-B14F-4D97-AF65-F5344CB8AC3E}">
        <p14:creationId xmlns:p14="http://schemas.microsoft.com/office/powerpoint/2010/main" val="1322643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school buildings are mostly purpose built, around a large Victorian house which has the boarding accommodation and dining room. Being in such a beautiful and peaceful location gives easy access to many activities but also helps us all appreciate how lucky we are.   This is really important because if the children themselves are aware of how fortunate they are, then they are more thoughtful, more considerate, more generous-hearted, as young people. And that is a key purpose of a school like Beeston. If you can develop talents and a robust work ethic, then that is important, but most important of all is to be a good person, a kind person and one who contributes to school life and wider society.  This begins with good manners and an enthusiasm for the world around you.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16</a:t>
            </a:fld>
            <a:endParaRPr lang="en-GB"/>
          </a:p>
        </p:txBody>
      </p:sp>
    </p:spTree>
    <p:extLst>
      <p:ext uri="{BB962C8B-B14F-4D97-AF65-F5344CB8AC3E}">
        <p14:creationId xmlns:p14="http://schemas.microsoft.com/office/powerpoint/2010/main" val="1482398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 begins with being a member of a house. There are four houses, called Danes, Normans, Romans and Vikings, and they compete not only in sport, drama, music and art – as groups, but also in terms of duties and being ‘good citizens’. All the merits children earn go towards a total and they are extremely proud to contribute towards these totals.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17</a:t>
            </a:fld>
            <a:endParaRPr lang="en-GB"/>
          </a:p>
        </p:txBody>
      </p:sp>
    </p:spTree>
    <p:extLst>
      <p:ext uri="{BB962C8B-B14F-4D97-AF65-F5344CB8AC3E}">
        <p14:creationId xmlns:p14="http://schemas.microsoft.com/office/powerpoint/2010/main" val="36807644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 is a competitive environment, but definitely a friendly one, too. The boarding house, which is informal and most definitely a ‘home from home’, sets a particular flavour to the atmosphere to the school – benefitting everyone. The children are busy, but regard the place they attend school as home.</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18</a:t>
            </a:fld>
            <a:endParaRPr lang="en-GB"/>
          </a:p>
        </p:txBody>
      </p:sp>
    </p:spTree>
    <p:extLst>
      <p:ext uri="{BB962C8B-B14F-4D97-AF65-F5344CB8AC3E}">
        <p14:creationId xmlns:p14="http://schemas.microsoft.com/office/powerpoint/2010/main" val="3925358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 you may find them playing games in and around the school (like </a:t>
            </a:r>
            <a:r>
              <a:rPr lang="en-GB" sz="1200" i="1" kern="1200" dirty="0">
                <a:solidFill>
                  <a:schemeClr val="tx1"/>
                </a:solidFill>
                <a:effectLst/>
                <a:latin typeface="+mn-lt"/>
                <a:ea typeface="+mn-ea"/>
                <a:cs typeface="+mn-cs"/>
              </a:rPr>
              <a:t>Capture the Flag </a:t>
            </a:r>
            <a:r>
              <a:rPr lang="en-GB" sz="1200" kern="1200" dirty="0">
                <a:solidFill>
                  <a:schemeClr val="tx1"/>
                </a:solidFill>
                <a:effectLst/>
                <a:latin typeface="+mn-lt"/>
                <a:ea typeface="+mn-ea"/>
                <a:cs typeface="+mn-cs"/>
              </a:rPr>
              <a:t>or </a:t>
            </a:r>
            <a:r>
              <a:rPr lang="en-GB" sz="1200" i="1" kern="1200" dirty="0">
                <a:solidFill>
                  <a:schemeClr val="tx1"/>
                </a:solidFill>
                <a:effectLst/>
                <a:latin typeface="+mn-lt"/>
                <a:ea typeface="+mn-ea"/>
                <a:cs typeface="+mn-cs"/>
              </a:rPr>
              <a:t>Coventry</a:t>
            </a:r>
            <a:r>
              <a:rPr lang="en-GB" sz="1200" kern="1200" dirty="0">
                <a:solidFill>
                  <a:schemeClr val="tx1"/>
                </a:solidFill>
                <a:effectLst/>
                <a:latin typeface="+mn-lt"/>
                <a:ea typeface="+mn-ea"/>
                <a:cs typeface="+mn-cs"/>
              </a:rPr>
              <a:t>), or on the beach at the weekend, or equally, catching up with some music practice or a DT project, or roller-skating, playing tennis or swimming on a summer evening.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19</a:t>
            </a:fld>
            <a:endParaRPr lang="en-GB"/>
          </a:p>
        </p:txBody>
      </p:sp>
    </p:spTree>
    <p:extLst>
      <p:ext uri="{BB962C8B-B14F-4D97-AF65-F5344CB8AC3E}">
        <p14:creationId xmlns:p14="http://schemas.microsoft.com/office/powerpoint/2010/main" val="3938625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is the iconic entrance with what is known as the Old Tennis Court in front of us, where you may find children playing games like croquet, or a family dog show or even a gymnastic display.  It is very much an English scene of life at school, operating like a very large family in a very large comfortable family house. It has the feel of a home not an institution and that is really important in understanding the atmosphere of the school and why we are successful with the children who leave us. It suits them so well! </a:t>
            </a:r>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a:t>
            </a:fld>
            <a:endParaRPr lang="en-GB"/>
          </a:p>
        </p:txBody>
      </p:sp>
    </p:spTree>
    <p:extLst>
      <p:ext uri="{BB962C8B-B14F-4D97-AF65-F5344CB8AC3E}">
        <p14:creationId xmlns:p14="http://schemas.microsoft.com/office/powerpoint/2010/main" val="2033211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Giving the children a graduated responsibility towards their own time is really critical in developing them as young adults.  Everyone is expected to take part and, almost all of the time, almost everyone does, which has a fantastic, unifying effect on the school.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20</a:t>
            </a:fld>
            <a:endParaRPr lang="en-GB"/>
          </a:p>
        </p:txBody>
      </p:sp>
    </p:spTree>
    <p:extLst>
      <p:ext uri="{BB962C8B-B14F-4D97-AF65-F5344CB8AC3E}">
        <p14:creationId xmlns:p14="http://schemas.microsoft.com/office/powerpoint/2010/main" val="40779109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It is the children themselves and their activities that make the school what it is. The school’s motto is </a:t>
            </a:r>
            <a:r>
              <a:rPr lang="en-GB" sz="1200" i="1" kern="1200" dirty="0" err="1">
                <a:solidFill>
                  <a:schemeClr val="tx1"/>
                </a:solidFill>
                <a:effectLst/>
                <a:latin typeface="+mn-lt"/>
                <a:ea typeface="+mn-ea"/>
                <a:cs typeface="+mn-cs"/>
              </a:rPr>
              <a:t>Floreat</a:t>
            </a:r>
            <a:r>
              <a:rPr lang="en-GB" sz="1200" i="1" kern="1200" dirty="0">
                <a:solidFill>
                  <a:schemeClr val="tx1"/>
                </a:solidFill>
                <a:effectLst/>
                <a:latin typeface="+mn-lt"/>
                <a:ea typeface="+mn-ea"/>
                <a:cs typeface="+mn-cs"/>
              </a:rPr>
              <a:t> Fiducia</a:t>
            </a:r>
            <a:r>
              <a:rPr lang="en-GB" sz="1200" kern="1200" dirty="0">
                <a:solidFill>
                  <a:schemeClr val="tx1"/>
                </a:solidFill>
                <a:effectLst/>
                <a:latin typeface="+mn-lt"/>
                <a:ea typeface="+mn-ea"/>
                <a:cs typeface="+mn-cs"/>
              </a:rPr>
              <a:t> – which means ‘let confidence flourish’ and it lies at the centre of everything we do.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21</a:t>
            </a:fld>
            <a:endParaRPr lang="en-GB"/>
          </a:p>
        </p:txBody>
      </p:sp>
    </p:spTree>
    <p:extLst>
      <p:ext uri="{BB962C8B-B14F-4D97-AF65-F5344CB8AC3E}">
        <p14:creationId xmlns:p14="http://schemas.microsoft.com/office/powerpoint/2010/main" val="36204876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Children choose daily activities after school and there is a huge range to enjoy. They might choose surfing for one day, cricket the next, then roller skating or extra hockey or chess. There is cooking, shooting or skiing (on a dry slope) and sailing – depending on what term – there is always a wide choice.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22</a:t>
            </a:fld>
            <a:endParaRPr lang="en-GB"/>
          </a:p>
        </p:txBody>
      </p:sp>
    </p:spTree>
    <p:extLst>
      <p:ext uri="{BB962C8B-B14F-4D97-AF65-F5344CB8AC3E}">
        <p14:creationId xmlns:p14="http://schemas.microsoft.com/office/powerpoint/2010/main" val="17665092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They try new things and see how their own choices can have such an impact on their lives. They are in small groups and are always amongst friends; if things don’t go so well they have comfort and support at hand.</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23</a:t>
            </a:fld>
            <a:endParaRPr lang="en-GB"/>
          </a:p>
        </p:txBody>
      </p:sp>
    </p:spTree>
    <p:extLst>
      <p:ext uri="{BB962C8B-B14F-4D97-AF65-F5344CB8AC3E}">
        <p14:creationId xmlns:p14="http://schemas.microsoft.com/office/powerpoint/2010/main" val="17261917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One example is music. Besides the weekly group lessons, about 80% of the children have individual music lessons. With 9 different peripatetic teachers they can have weekly lessons to learn almost any orchestral instruments, including the bassoon and the double bass, or could do drums, electric guitar or music tech - </a:t>
            </a:r>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24</a:t>
            </a:fld>
            <a:endParaRPr lang="en-GB"/>
          </a:p>
        </p:txBody>
      </p:sp>
    </p:spTree>
    <p:extLst>
      <p:ext uri="{BB962C8B-B14F-4D97-AF65-F5344CB8AC3E}">
        <p14:creationId xmlns:p14="http://schemas.microsoft.com/office/powerpoint/2010/main" val="42408611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or being part of one of the four different choirs that exist.  Whether beginners, or virtuosos, they can perform in the regular informal concerts in front of friends and parents.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25</a:t>
            </a:fld>
            <a:endParaRPr lang="en-GB"/>
          </a:p>
        </p:txBody>
      </p:sp>
    </p:spTree>
    <p:extLst>
      <p:ext uri="{BB962C8B-B14F-4D97-AF65-F5344CB8AC3E}">
        <p14:creationId xmlns:p14="http://schemas.microsoft.com/office/powerpoint/2010/main" val="6065907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Another example is drama. Each year there is a whole school production which includes everyone in the school, including teachers, as costumes, make up and props are prepared for the community. Parents will help and Old </a:t>
            </a:r>
            <a:r>
              <a:rPr lang="en-GB" sz="1200" kern="1200" dirty="0" err="1">
                <a:solidFill>
                  <a:schemeClr val="tx1"/>
                </a:solidFill>
                <a:effectLst/>
                <a:latin typeface="+mn-lt"/>
                <a:ea typeface="+mn-ea"/>
                <a:cs typeface="+mn-cs"/>
              </a:rPr>
              <a:t>Beestonians</a:t>
            </a:r>
            <a:r>
              <a:rPr lang="en-GB" sz="1200" kern="1200" dirty="0">
                <a:solidFill>
                  <a:schemeClr val="tx1"/>
                </a:solidFill>
                <a:effectLst/>
                <a:latin typeface="+mn-lt"/>
                <a:ea typeface="+mn-ea"/>
                <a:cs typeface="+mn-cs"/>
              </a:rPr>
              <a:t> come back to watch the productions – it is an informal but cosy family atmosphere. The whole philosophy is about becoming involved and the children understanding that working together is what is rewarding.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26</a:t>
            </a:fld>
            <a:endParaRPr lang="en-GB"/>
          </a:p>
        </p:txBody>
      </p:sp>
    </p:spTree>
    <p:extLst>
      <p:ext uri="{BB962C8B-B14F-4D97-AF65-F5344CB8AC3E}">
        <p14:creationId xmlns:p14="http://schemas.microsoft.com/office/powerpoint/2010/main" val="32943325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Children from Beeston are particularly good at this. Because the school is relatively small, they work together in mixed age groups and appreciate and enjoy life together, working together as well as playing together, whether on stage, in teams on the sports field or in the classroom. At every event you will see and hear children cheering each other on, whether they are 7 years old or 13 – there is a real sense of togetherness.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27</a:t>
            </a:fld>
            <a:endParaRPr lang="en-GB"/>
          </a:p>
        </p:txBody>
      </p:sp>
    </p:spTree>
    <p:extLst>
      <p:ext uri="{BB962C8B-B14F-4D97-AF65-F5344CB8AC3E}">
        <p14:creationId xmlns:p14="http://schemas.microsoft.com/office/powerpoint/2010/main" val="20558342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school also has an unusually strong alumni community, including three Old </a:t>
            </a:r>
            <a:r>
              <a:rPr lang="en-GB" sz="1200" kern="1200" dirty="0" err="1">
                <a:solidFill>
                  <a:schemeClr val="tx1"/>
                </a:solidFill>
                <a:effectLst/>
                <a:latin typeface="+mn-lt"/>
                <a:ea typeface="+mn-ea"/>
                <a:cs typeface="+mn-cs"/>
              </a:rPr>
              <a:t>Beestonians</a:t>
            </a:r>
            <a:r>
              <a:rPr lang="en-GB" sz="1200" kern="1200" dirty="0">
                <a:solidFill>
                  <a:schemeClr val="tx1"/>
                </a:solidFill>
                <a:effectLst/>
                <a:latin typeface="+mn-lt"/>
                <a:ea typeface="+mn-ea"/>
                <a:cs typeface="+mn-cs"/>
              </a:rPr>
              <a:t> on the governing board, which is one of the reasons the school is so well supported and has grown and developed so much over the years.  30% of current parents are Old </a:t>
            </a:r>
            <a:r>
              <a:rPr lang="en-GB" sz="1200" kern="1200" dirty="0" err="1">
                <a:solidFill>
                  <a:schemeClr val="tx1"/>
                </a:solidFill>
                <a:effectLst/>
                <a:latin typeface="+mn-lt"/>
                <a:ea typeface="+mn-ea"/>
                <a:cs typeface="+mn-cs"/>
              </a:rPr>
              <a:t>Beestonians</a:t>
            </a:r>
            <a:r>
              <a:rPr lang="en-GB" sz="1200" kern="1200" dirty="0">
                <a:solidFill>
                  <a:schemeClr val="tx1"/>
                </a:solidFill>
                <a:effectLst/>
                <a:latin typeface="+mn-lt"/>
                <a:ea typeface="+mn-ea"/>
                <a:cs typeface="+mn-cs"/>
              </a:rPr>
              <a:t> and children at the school develop lifelong bonds and friendships that continue long after they have left the school.  </a:t>
            </a:r>
          </a:p>
        </p:txBody>
      </p:sp>
      <p:sp>
        <p:nvSpPr>
          <p:cNvPr id="4" name="Slide Number Placeholder 3"/>
          <p:cNvSpPr>
            <a:spLocks noGrp="1"/>
          </p:cNvSpPr>
          <p:nvPr>
            <p:ph type="sldNum" sz="quarter" idx="5"/>
          </p:nvPr>
        </p:nvSpPr>
        <p:spPr/>
        <p:txBody>
          <a:bodyPr/>
          <a:lstStyle/>
          <a:p>
            <a:fld id="{6D12B9DA-F6F7-49FB-A943-3A8B1E12D69C}" type="slidenum">
              <a:rPr lang="en-GB" smtClean="0"/>
              <a:t>28</a:t>
            </a:fld>
            <a:endParaRPr lang="en-GB"/>
          </a:p>
        </p:txBody>
      </p:sp>
    </p:spTree>
    <p:extLst>
      <p:ext uri="{BB962C8B-B14F-4D97-AF65-F5344CB8AC3E}">
        <p14:creationId xmlns:p14="http://schemas.microsoft.com/office/powerpoint/2010/main" val="3558546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It won’t surprise you to hear that pastoral care is at the centre of everything. We have the RULER system (developed by Yale University) to help develop emotional literacy, which is really important in today’s society where the pressures on young people are far-reaching and complex. </a:t>
            </a:r>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29</a:t>
            </a:fld>
            <a:endParaRPr lang="en-GB"/>
          </a:p>
        </p:txBody>
      </p:sp>
    </p:spTree>
    <p:extLst>
      <p:ext uri="{BB962C8B-B14F-4D97-AF65-F5344CB8AC3E}">
        <p14:creationId xmlns:p14="http://schemas.microsoft.com/office/powerpoint/2010/main" val="3650761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There is lots hidden from this views and will be plenty more of this that you can look over the website or ask questions of me later.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First I would like to give you a little bit of background on myself because my strong feeling is that parents need to know very clearly who the Head of their child’s school is, especially during these formative years, as children begin to develop their characters, their independence of thought and their enthusiasms and passion for life beyond their own families. For me it is fascinating and very enriching.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3</a:t>
            </a:fld>
            <a:endParaRPr lang="en-GB"/>
          </a:p>
        </p:txBody>
      </p:sp>
    </p:spTree>
    <p:extLst>
      <p:ext uri="{BB962C8B-B14F-4D97-AF65-F5344CB8AC3E}">
        <p14:creationId xmlns:p14="http://schemas.microsoft.com/office/powerpoint/2010/main" val="3837603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We are determined that children should be allowed to enjoy their childhood, free of the interference of social media, willing and confident enough to take risks, try new things, make mistakes and learn from them.  </a:t>
            </a:r>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30</a:t>
            </a:fld>
            <a:endParaRPr lang="en-GB"/>
          </a:p>
        </p:txBody>
      </p:sp>
    </p:spTree>
    <p:extLst>
      <p:ext uri="{BB962C8B-B14F-4D97-AF65-F5344CB8AC3E}">
        <p14:creationId xmlns:p14="http://schemas.microsoft.com/office/powerpoint/2010/main" val="38260222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is often labelled, these days, as having a growth mindset, but, outside the city, Beeston children have always had the time and space to slow down, appreciate, think, be curious and try new things.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31</a:t>
            </a:fld>
            <a:endParaRPr lang="en-GB"/>
          </a:p>
        </p:txBody>
      </p:sp>
    </p:spTree>
    <p:extLst>
      <p:ext uri="{BB962C8B-B14F-4D97-AF65-F5344CB8AC3E}">
        <p14:creationId xmlns:p14="http://schemas.microsoft.com/office/powerpoint/2010/main" val="16274934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does not mean there is no pressure at all… far from it. I will finish with one final example. All of the children are required to give a ‘leaver’s lecture’ to their peers, their teachers and their parents, on a topic of their choice. It is frightening but a challenge that every single leaver has witnessed and then met. </a:t>
            </a:r>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32</a:t>
            </a:fld>
            <a:endParaRPr lang="en-GB"/>
          </a:p>
        </p:txBody>
      </p:sp>
    </p:spTree>
    <p:extLst>
      <p:ext uri="{BB962C8B-B14F-4D97-AF65-F5344CB8AC3E}">
        <p14:creationId xmlns:p14="http://schemas.microsoft.com/office/powerpoint/2010/main" val="8868192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variation in topics is mesmerising (</a:t>
            </a:r>
            <a:r>
              <a:rPr lang="en-GB" sz="1200" i="1" kern="1200" dirty="0">
                <a:solidFill>
                  <a:schemeClr val="tx1"/>
                </a:solidFill>
                <a:effectLst/>
                <a:latin typeface="+mn-lt"/>
                <a:ea typeface="+mn-ea"/>
                <a:cs typeface="+mn-cs"/>
              </a:rPr>
              <a:t>favelas</a:t>
            </a:r>
            <a:r>
              <a:rPr lang="en-GB" sz="1200" kern="1200" dirty="0">
                <a:solidFill>
                  <a:schemeClr val="tx1"/>
                </a:solidFill>
                <a:effectLst/>
                <a:latin typeface="+mn-lt"/>
                <a:ea typeface="+mn-ea"/>
                <a:cs typeface="+mn-cs"/>
              </a:rPr>
              <a:t>, the North Pacific Garbage Patch, bitcoin, ambidexterity, myths and legends, DNA, echolocation or bull-fighting, to name a few) but in every case the triumph of success is there. </a:t>
            </a:r>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33</a:t>
            </a:fld>
            <a:endParaRPr lang="en-GB"/>
          </a:p>
        </p:txBody>
      </p:sp>
    </p:spTree>
    <p:extLst>
      <p:ext uri="{BB962C8B-B14F-4D97-AF65-F5344CB8AC3E}">
        <p14:creationId xmlns:p14="http://schemas.microsoft.com/office/powerpoint/2010/main" val="35996898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 encapsulates our aim that children should be thoughtful about the world, confident in what they aim for and dare to ‘go above and beyond’. The balance is showing the children that they can be more than themselves and surprise themselves with what they can achieve – a lesson that sets them up so well for the future.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34</a:t>
            </a:fld>
            <a:endParaRPr lang="en-GB"/>
          </a:p>
        </p:txBody>
      </p:sp>
    </p:spTree>
    <p:extLst>
      <p:ext uri="{BB962C8B-B14F-4D97-AF65-F5344CB8AC3E}">
        <p14:creationId xmlns:p14="http://schemas.microsoft.com/office/powerpoint/2010/main" val="23808066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Thank you </a:t>
            </a:r>
            <a:r>
              <a:rPr lang="en-GB" dirty="0"/>
              <a:t>for listening and any questions?</a:t>
            </a:r>
          </a:p>
        </p:txBody>
      </p:sp>
      <p:sp>
        <p:nvSpPr>
          <p:cNvPr id="4" name="Slide Number Placeholder 3"/>
          <p:cNvSpPr>
            <a:spLocks noGrp="1"/>
          </p:cNvSpPr>
          <p:nvPr>
            <p:ph type="sldNum" sz="quarter" idx="5"/>
          </p:nvPr>
        </p:nvSpPr>
        <p:spPr/>
        <p:txBody>
          <a:bodyPr/>
          <a:lstStyle/>
          <a:p>
            <a:fld id="{6D12B9DA-F6F7-49FB-A943-3A8B1E12D69C}" type="slidenum">
              <a:rPr lang="en-GB" smtClean="0"/>
              <a:t>35</a:t>
            </a:fld>
            <a:endParaRPr lang="en-GB"/>
          </a:p>
        </p:txBody>
      </p:sp>
    </p:spTree>
    <p:extLst>
      <p:ext uri="{BB962C8B-B14F-4D97-AF65-F5344CB8AC3E}">
        <p14:creationId xmlns:p14="http://schemas.microsoft.com/office/powerpoint/2010/main" val="1394619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 myself am the youngest of 6 children (3 boys who went to Eton, 2 of the 3 girls went to Wycombe Abbey). Three of these went to Oxford or Cambridge, so I do understand very well about the feelings of not making it to the very top tier, not being the best, but preserving self-esteem and value through life!   I understand the process of achieving one’s potential, value it, but value more the capacity to enjoy life, build relationships, be creative – all these things are connected and </a:t>
            </a:r>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4</a:t>
            </a:fld>
            <a:endParaRPr lang="en-GB"/>
          </a:p>
        </p:txBody>
      </p:sp>
    </p:spTree>
    <p:extLst>
      <p:ext uri="{BB962C8B-B14F-4D97-AF65-F5344CB8AC3E}">
        <p14:creationId xmlns:p14="http://schemas.microsoft.com/office/powerpoint/2010/main" val="421386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key part of seeing why working hard is worthwhile and beneficial. Knowing that one has something to offer is vital and showing children that they are all different, but all have something to offer. This is what is valuable is what is most crucial for success.  </a:t>
            </a:r>
          </a:p>
        </p:txBody>
      </p:sp>
      <p:sp>
        <p:nvSpPr>
          <p:cNvPr id="4" name="Slide Number Placeholder 3"/>
          <p:cNvSpPr>
            <a:spLocks noGrp="1"/>
          </p:cNvSpPr>
          <p:nvPr>
            <p:ph type="sldNum" sz="quarter" idx="5"/>
          </p:nvPr>
        </p:nvSpPr>
        <p:spPr/>
        <p:txBody>
          <a:bodyPr/>
          <a:lstStyle/>
          <a:p>
            <a:fld id="{6D12B9DA-F6F7-49FB-A943-3A8B1E12D69C}" type="slidenum">
              <a:rPr lang="en-GB" smtClean="0"/>
              <a:t>5</a:t>
            </a:fld>
            <a:endParaRPr lang="en-GB"/>
          </a:p>
        </p:txBody>
      </p:sp>
    </p:spTree>
    <p:extLst>
      <p:ext uri="{BB962C8B-B14F-4D97-AF65-F5344CB8AC3E}">
        <p14:creationId xmlns:p14="http://schemas.microsoft.com/office/powerpoint/2010/main" val="999670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My wife Juliet and I have three children who have also been through UK independent schools, each with a scholarship of some description. Two have finished university now (one at Imperial College and one at Cambridge, and the youngest is currently studying at Durham University).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6</a:t>
            </a:fld>
            <a:endParaRPr lang="en-GB"/>
          </a:p>
        </p:txBody>
      </p:sp>
    </p:spTree>
    <p:extLst>
      <p:ext uri="{BB962C8B-B14F-4D97-AF65-F5344CB8AC3E}">
        <p14:creationId xmlns:p14="http://schemas.microsoft.com/office/powerpoint/2010/main" val="3966732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 began teaching in 1992 in secondary schools and, bar a 6 year gap while I ran a property development business, have been in schools ever since. My time in prep schools began at Knightsbridge School, in central London, where I was a deputy head, helping expand a school with a very international flavour, as we prepared children for English public schools around the country. I had the great good fortune to be given time to get to know (or reacquaint myself) with many of the most pre-eminent schools – I am on my fourth registrar at Eton and third one at Harrow!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7</a:t>
            </a:fld>
            <a:endParaRPr lang="en-GB"/>
          </a:p>
        </p:txBody>
      </p:sp>
    </p:spTree>
    <p:extLst>
      <p:ext uri="{BB962C8B-B14F-4D97-AF65-F5344CB8AC3E}">
        <p14:creationId xmlns:p14="http://schemas.microsoft.com/office/powerpoint/2010/main" val="4244127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Amongst the many things that I learnt, which is so crucial, is that finding the right school to suit the child, is of paramount importance. Judging the appetite that the boy or girl has for learning and for new experience is really important, because to ‘over face’ him or her as a teenager is not the right thing.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8</a:t>
            </a:fld>
            <a:endParaRPr lang="en-GB"/>
          </a:p>
        </p:txBody>
      </p:sp>
    </p:spTree>
    <p:extLst>
      <p:ext uri="{BB962C8B-B14F-4D97-AF65-F5344CB8AC3E}">
        <p14:creationId xmlns:p14="http://schemas.microsoft.com/office/powerpoint/2010/main" val="8219095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Preserving the right balance of confidence, so children are prepared to be curious, to explore and try new things, and also of hunger, to improve and develop and be a ‘better versions of themselves’, what is really important … and something we can achieve at Beeston, because of the staff we have but also because of the scale. With only around 25-30 children per year group, we know our children well, we keep a very close eye on them and build these trusting relationships with them. But we also give them the freedom to be independent and to make decisions on their own.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6D12B9DA-F6F7-49FB-A943-3A8B1E12D69C}" type="slidenum">
              <a:rPr lang="en-GB" smtClean="0"/>
              <a:t>9</a:t>
            </a:fld>
            <a:endParaRPr lang="en-GB"/>
          </a:p>
        </p:txBody>
      </p:sp>
    </p:spTree>
    <p:extLst>
      <p:ext uri="{BB962C8B-B14F-4D97-AF65-F5344CB8AC3E}">
        <p14:creationId xmlns:p14="http://schemas.microsoft.com/office/powerpoint/2010/main" val="1351974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CE4534E4-10FD-45F1-B2CE-E9E0CA16E3D9}" type="datetimeFigureOut">
              <a:rPr lang="en-US" smtClean="0"/>
              <a:pPr/>
              <a:t>5/24/2020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E4534E4-10FD-45F1-B2CE-E9E0CA16E3D9}" type="datetimeFigureOut">
              <a:rPr lang="en-US" smtClean="0"/>
              <a:pPr/>
              <a:t>5/24/2020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E4534E4-10FD-45F1-B2CE-E9E0CA16E3D9}" type="datetimeFigureOut">
              <a:rPr lang="en-US" smtClean="0"/>
              <a:pPr/>
              <a:t>5/24/2020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E4534E4-10FD-45F1-B2CE-E9E0CA16E3D9}" type="datetimeFigureOut">
              <a:rPr lang="en-US" smtClean="0"/>
              <a:pPr/>
              <a:t>5/24/2020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4534E4-10FD-45F1-B2CE-E9E0CA16E3D9}" type="datetimeFigureOut">
              <a:rPr lang="en-US" smtClean="0"/>
              <a:pPr/>
              <a:t>5/24/2020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CE4534E4-10FD-45F1-B2CE-E9E0CA16E3D9}" type="datetimeFigureOut">
              <a:rPr lang="en-US" smtClean="0"/>
              <a:pPr/>
              <a:t>5/24/2020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CE4534E4-10FD-45F1-B2CE-E9E0CA16E3D9}" type="datetimeFigureOut">
              <a:rPr lang="en-US" smtClean="0"/>
              <a:pPr/>
              <a:t>5/24/2020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CE4534E4-10FD-45F1-B2CE-E9E0CA16E3D9}" type="datetimeFigureOut">
              <a:rPr lang="en-US" smtClean="0"/>
              <a:pPr/>
              <a:t>5/24/2020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4534E4-10FD-45F1-B2CE-E9E0CA16E3D9}" type="datetimeFigureOut">
              <a:rPr lang="en-US" smtClean="0"/>
              <a:pPr/>
              <a:t>5/24/2020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4534E4-10FD-45F1-B2CE-E9E0CA16E3D9}" type="datetimeFigureOut">
              <a:rPr lang="en-US" smtClean="0"/>
              <a:pPr/>
              <a:t>5/24/2020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E4534E4-10FD-45F1-B2CE-E9E0CA16E3D9}" type="datetimeFigureOut">
              <a:rPr lang="en-US" smtClean="0"/>
              <a:pPr/>
              <a:t>5/24/2020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436A5C1-A713-41DA-A689-55E6F965FA29}"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4534E4-10FD-45F1-B2CE-E9E0CA16E3D9}" type="datetimeFigureOut">
              <a:rPr lang="en-US" smtClean="0"/>
              <a:pPr/>
              <a:t>5/24/2020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36A5C1-A713-41DA-A689-55E6F965FA29}"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cid:00F9B62D-6021-441C-A250-4A5606F7F47C@home"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3" Type="http://schemas.openxmlformats.org/officeDocument/2006/relationships/notesSlide" Target="../notesSlides/notesSlide11.xml"/><Relationship Id="rId7" Type="http://schemas.openxmlformats.org/officeDocument/2006/relationships/image" Target="../media/image17.jpeg"/><Relationship Id="rId12" Type="http://schemas.openxmlformats.org/officeDocument/2006/relationships/image" Target="../media/image22.gi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6.gif"/><Relationship Id="rId11" Type="http://schemas.openxmlformats.org/officeDocument/2006/relationships/image" Target="../media/image21.jpeg"/><Relationship Id="rId5" Type="http://schemas.openxmlformats.org/officeDocument/2006/relationships/image" Target="../media/image15.png"/><Relationship Id="rId15" Type="http://schemas.openxmlformats.org/officeDocument/2006/relationships/image" Target="../media/image13.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6380f86a-989e-4bb4-b0cc-8cafce11c60a" descr="cid:00F9B62D-6021-441C-A250-4A5606F7F47C@home"/>
          <p:cNvPicPr>
            <a:picLocks noGrp="1"/>
          </p:cNvPicPr>
          <p:nvPr>
            <p:ph idx="1"/>
          </p:nvPr>
        </p:nvPicPr>
        <p:blipFill>
          <a:blip r:embed="rId3" r:link="rId4" cstate="print"/>
          <a:srcRect/>
          <a:stretch>
            <a:fillRect/>
          </a:stretch>
        </p:blipFill>
        <p:spPr bwMode="auto">
          <a:xfrm>
            <a:off x="-180528" y="-1857436"/>
            <a:ext cx="9144000" cy="8715436"/>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23DF2-1D15-4403-9C9D-A5DEF89AD5D6}"/>
              </a:ext>
            </a:extLst>
          </p:cNvPr>
          <p:cNvSpPr>
            <a:spLocks noGrp="1"/>
          </p:cNvSpPr>
          <p:nvPr>
            <p:ph type="title"/>
          </p:nvPr>
        </p:nvSpPr>
        <p:spPr/>
        <p:txBody>
          <a:bodyPr/>
          <a:lstStyle/>
          <a:p>
            <a:endParaRPr lang="en-GB"/>
          </a:p>
        </p:txBody>
      </p:sp>
      <p:pic>
        <p:nvPicPr>
          <p:cNvPr id="5" name="Content Placeholder 4">
            <a:extLst>
              <a:ext uri="{FF2B5EF4-FFF2-40B4-BE49-F238E27FC236}">
                <a16:creationId xmlns:a16="http://schemas.microsoft.com/office/drawing/2014/main" id="{88F3F552-A45E-4A3C-89DE-CB6BF4038EDD}"/>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95536" y="21704"/>
            <a:ext cx="8229599" cy="11046928"/>
          </a:xfrm>
        </p:spPr>
      </p:pic>
    </p:spTree>
    <p:extLst>
      <p:ext uri="{BB962C8B-B14F-4D97-AF65-F5344CB8AC3E}">
        <p14:creationId xmlns:p14="http://schemas.microsoft.com/office/powerpoint/2010/main" val="3945596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GB" sz="3600" dirty="0"/>
              <a:t>Our leavers achieve places at the UK’s top public schools:</a:t>
            </a:r>
          </a:p>
        </p:txBody>
      </p:sp>
      <p:pic>
        <p:nvPicPr>
          <p:cNvPr id="4" name="Content Placeholder 3" descr="Eton logo.png"/>
          <p:cNvPicPr>
            <a:picLocks noGrp="1" noChangeAspect="1"/>
          </p:cNvPicPr>
          <p:nvPr>
            <p:ph idx="1"/>
          </p:nvPr>
        </p:nvPicPr>
        <p:blipFill>
          <a:blip r:embed="rId4"/>
          <a:stretch>
            <a:fillRect/>
          </a:stretch>
        </p:blipFill>
        <p:spPr>
          <a:xfrm>
            <a:off x="500034" y="1857364"/>
            <a:ext cx="1860792" cy="584998"/>
          </a:xfrm>
        </p:spPr>
      </p:pic>
      <p:pic>
        <p:nvPicPr>
          <p:cNvPr id="5" name="Picture 4" descr="Harrow logo.png"/>
          <p:cNvPicPr>
            <a:picLocks noChangeAspect="1"/>
          </p:cNvPicPr>
          <p:nvPr/>
        </p:nvPicPr>
        <p:blipFill>
          <a:blip r:embed="rId5"/>
          <a:stretch>
            <a:fillRect/>
          </a:stretch>
        </p:blipFill>
        <p:spPr>
          <a:xfrm>
            <a:off x="3821611" y="1361639"/>
            <a:ext cx="1302988" cy="1271591"/>
          </a:xfrm>
          <a:prstGeom prst="rect">
            <a:avLst/>
          </a:prstGeom>
        </p:spPr>
      </p:pic>
      <p:pic>
        <p:nvPicPr>
          <p:cNvPr id="6" name="Picture 5" descr="Stowe.gif"/>
          <p:cNvPicPr>
            <a:picLocks noChangeAspect="1"/>
          </p:cNvPicPr>
          <p:nvPr/>
        </p:nvPicPr>
        <p:blipFill>
          <a:blip r:embed="rId6"/>
          <a:stretch>
            <a:fillRect/>
          </a:stretch>
        </p:blipFill>
        <p:spPr>
          <a:xfrm>
            <a:off x="3428997" y="5934091"/>
            <a:ext cx="2286006" cy="1143003"/>
          </a:xfrm>
          <a:prstGeom prst="rect">
            <a:avLst/>
          </a:prstGeom>
        </p:spPr>
      </p:pic>
      <p:pic>
        <p:nvPicPr>
          <p:cNvPr id="8" name="Picture 7" descr="rugby logo.jpg"/>
          <p:cNvPicPr>
            <a:picLocks noChangeAspect="1"/>
          </p:cNvPicPr>
          <p:nvPr/>
        </p:nvPicPr>
        <p:blipFill>
          <a:blip r:embed="rId7" cstate="print"/>
          <a:stretch>
            <a:fillRect/>
          </a:stretch>
        </p:blipFill>
        <p:spPr>
          <a:xfrm>
            <a:off x="6215074" y="1198157"/>
            <a:ext cx="1959864" cy="996696"/>
          </a:xfrm>
          <a:prstGeom prst="rect">
            <a:avLst/>
          </a:prstGeom>
        </p:spPr>
      </p:pic>
      <p:pic>
        <p:nvPicPr>
          <p:cNvPr id="9" name="Picture 8" descr="ampleforth.png"/>
          <p:cNvPicPr>
            <a:picLocks noChangeAspect="1"/>
          </p:cNvPicPr>
          <p:nvPr/>
        </p:nvPicPr>
        <p:blipFill>
          <a:blip r:embed="rId8"/>
          <a:stretch>
            <a:fillRect/>
          </a:stretch>
        </p:blipFill>
        <p:spPr>
          <a:xfrm>
            <a:off x="3699392" y="3184062"/>
            <a:ext cx="1745215" cy="1246582"/>
          </a:xfrm>
          <a:prstGeom prst="rect">
            <a:avLst/>
          </a:prstGeom>
        </p:spPr>
      </p:pic>
      <p:pic>
        <p:nvPicPr>
          <p:cNvPr id="10" name="Picture 9" descr="radley logo.png"/>
          <p:cNvPicPr>
            <a:picLocks noChangeAspect="1"/>
          </p:cNvPicPr>
          <p:nvPr/>
        </p:nvPicPr>
        <p:blipFill>
          <a:blip r:embed="rId9"/>
          <a:stretch>
            <a:fillRect/>
          </a:stretch>
        </p:blipFill>
        <p:spPr>
          <a:xfrm>
            <a:off x="1043608" y="2926684"/>
            <a:ext cx="1567638" cy="1008513"/>
          </a:xfrm>
          <a:prstGeom prst="rect">
            <a:avLst/>
          </a:prstGeom>
        </p:spPr>
      </p:pic>
      <p:pic>
        <p:nvPicPr>
          <p:cNvPr id="11" name="Picture 10" descr="uppingham.png"/>
          <p:cNvPicPr>
            <a:picLocks noChangeAspect="1"/>
          </p:cNvPicPr>
          <p:nvPr/>
        </p:nvPicPr>
        <p:blipFill>
          <a:blip r:embed="rId10"/>
          <a:stretch>
            <a:fillRect/>
          </a:stretch>
        </p:blipFill>
        <p:spPr>
          <a:xfrm>
            <a:off x="5816743" y="5369329"/>
            <a:ext cx="2799494" cy="581027"/>
          </a:xfrm>
          <a:prstGeom prst="rect">
            <a:avLst/>
          </a:prstGeom>
        </p:spPr>
      </p:pic>
      <p:pic>
        <p:nvPicPr>
          <p:cNvPr id="12" name="Picture 11" descr="oundle logo.jpg"/>
          <p:cNvPicPr>
            <a:picLocks noChangeAspect="1"/>
          </p:cNvPicPr>
          <p:nvPr/>
        </p:nvPicPr>
        <p:blipFill>
          <a:blip r:embed="rId11"/>
          <a:stretch>
            <a:fillRect/>
          </a:stretch>
        </p:blipFill>
        <p:spPr>
          <a:xfrm>
            <a:off x="714348" y="4286256"/>
            <a:ext cx="1270000" cy="1250950"/>
          </a:xfrm>
          <a:prstGeom prst="rect">
            <a:avLst/>
          </a:prstGeom>
        </p:spPr>
      </p:pic>
      <p:pic>
        <p:nvPicPr>
          <p:cNvPr id="13" name="Picture 12" descr="shrewsbury logo.gif"/>
          <p:cNvPicPr>
            <a:picLocks noChangeAspect="1"/>
          </p:cNvPicPr>
          <p:nvPr/>
        </p:nvPicPr>
        <p:blipFill>
          <a:blip r:embed="rId12"/>
          <a:stretch>
            <a:fillRect/>
          </a:stretch>
        </p:blipFill>
        <p:spPr>
          <a:xfrm>
            <a:off x="469737" y="5643578"/>
            <a:ext cx="2857520" cy="513711"/>
          </a:xfrm>
          <a:prstGeom prst="rect">
            <a:avLst/>
          </a:prstGeom>
        </p:spPr>
      </p:pic>
      <p:pic>
        <p:nvPicPr>
          <p:cNvPr id="14" name="Picture 13" descr="tudor hall.png"/>
          <p:cNvPicPr>
            <a:picLocks noChangeAspect="1"/>
          </p:cNvPicPr>
          <p:nvPr/>
        </p:nvPicPr>
        <p:blipFill>
          <a:blip r:embed="rId13" cstate="print"/>
          <a:stretch>
            <a:fillRect/>
          </a:stretch>
        </p:blipFill>
        <p:spPr>
          <a:xfrm>
            <a:off x="3131840" y="4773344"/>
            <a:ext cx="2231103" cy="544699"/>
          </a:xfrm>
          <a:prstGeom prst="rect">
            <a:avLst/>
          </a:prstGeom>
        </p:spPr>
      </p:pic>
      <p:sp>
        <p:nvSpPr>
          <p:cNvPr id="3" name="Rectangle 2">
            <a:extLst>
              <a:ext uri="{FF2B5EF4-FFF2-40B4-BE49-F238E27FC236}">
                <a16:creationId xmlns:a16="http://schemas.microsoft.com/office/drawing/2014/main" id="{7EE9702F-6338-46FB-9444-856FEE916B33}"/>
              </a:ext>
            </a:extLst>
          </p:cNvPr>
          <p:cNvSpPr>
            <a:spLocks noChangeArrowheads="1"/>
          </p:cNvSpPr>
          <p:nvPr/>
        </p:nvSpPr>
        <p:spPr bwMode="auto">
          <a:xfrm>
            <a:off x="2763054" y="3163889"/>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5" name="Object 14">
            <a:extLst>
              <a:ext uri="{FF2B5EF4-FFF2-40B4-BE49-F238E27FC236}">
                <a16:creationId xmlns:a16="http://schemas.microsoft.com/office/drawing/2014/main" id="{BBB7AE04-F4D2-48BF-B06A-9D58471E122E}"/>
              </a:ext>
            </a:extLst>
          </p:cNvPr>
          <p:cNvGraphicFramePr>
            <a:graphicFrameLocks noChangeAspect="1"/>
          </p:cNvGraphicFramePr>
          <p:nvPr>
            <p:extLst>
              <p:ext uri="{D42A27DB-BD31-4B8C-83A1-F6EECF244321}">
                <p14:modId xmlns:p14="http://schemas.microsoft.com/office/powerpoint/2010/main" val="3221952132"/>
              </p:ext>
            </p:extLst>
          </p:nvPr>
        </p:nvGraphicFramePr>
        <p:xfrm>
          <a:off x="6707738" y="2679003"/>
          <a:ext cx="1270000" cy="2014368"/>
        </p:xfrm>
        <a:graphic>
          <a:graphicData uri="http://schemas.openxmlformats.org/presentationml/2006/ole">
            <mc:AlternateContent xmlns:mc="http://schemas.openxmlformats.org/markup-compatibility/2006">
              <mc:Choice xmlns:v="urn:schemas-microsoft-com:vml" Requires="v">
                <p:oleObj spid="_x0000_s1041" r:id="rId14" imgW="7497418" imgH="11796041" progId="MS_ClipArt_Gallery">
                  <p:embed/>
                </p:oleObj>
              </mc:Choice>
              <mc:Fallback>
                <p:oleObj r:id="rId14" imgW="7497418" imgH="11796041" progId="MS_ClipArt_Gallery">
                  <p:embed/>
                  <p:pic>
                    <p:nvPicPr>
                      <p:cNvPr id="0" name="Object 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707738" y="2679003"/>
                        <a:ext cx="1270000" cy="2014368"/>
                      </a:xfrm>
                      <a:prstGeom prst="rect">
                        <a:avLst/>
                      </a:prstGeom>
                      <a:noFill/>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245B2-9BB7-40AA-95B7-D0444398628E}"/>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9865DC28-FF8A-448F-B66C-200F71C1C384}"/>
              </a:ext>
            </a:extLst>
          </p:cNvPr>
          <p:cNvSpPr>
            <a:spLocks noGrp="1"/>
          </p:cNvSpPr>
          <p:nvPr>
            <p:ph idx="1"/>
          </p:nvPr>
        </p:nvSpPr>
        <p:spPr/>
        <p:txBody>
          <a:bodyPr/>
          <a:lstStyle/>
          <a:p>
            <a:endParaRPr lang="en-GB"/>
          </a:p>
        </p:txBody>
      </p:sp>
      <p:pic>
        <p:nvPicPr>
          <p:cNvPr id="2050" name="AC1353B8-BBA2-4772-B8AA-72566E145639" descr="AC1353B8-BBA2-4772-B8AA-72566E145639">
            <a:extLst>
              <a:ext uri="{FF2B5EF4-FFF2-40B4-BE49-F238E27FC236}">
                <a16:creationId xmlns:a16="http://schemas.microsoft.com/office/drawing/2014/main" id="{7C2A55A3-4A12-403F-AF0B-8D0EAD861D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239565" y="-28718"/>
            <a:ext cx="12127185" cy="900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5474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10DF3-30F6-4D0B-9C62-A686DBB4F689}"/>
              </a:ext>
            </a:extLst>
          </p:cNvPr>
          <p:cNvSpPr>
            <a:spLocks noGrp="1"/>
          </p:cNvSpPr>
          <p:nvPr>
            <p:ph type="title"/>
          </p:nvPr>
        </p:nvSpPr>
        <p:spPr/>
        <p:txBody>
          <a:bodyPr/>
          <a:lstStyle/>
          <a:p>
            <a:endParaRPr lang="en-GB" dirty="0"/>
          </a:p>
        </p:txBody>
      </p:sp>
      <p:pic>
        <p:nvPicPr>
          <p:cNvPr id="4" name="Picture 3">
            <a:extLst>
              <a:ext uri="{FF2B5EF4-FFF2-40B4-BE49-F238E27FC236}">
                <a16:creationId xmlns:a16="http://schemas.microsoft.com/office/drawing/2014/main" id="{761C9478-C865-465F-86E1-36331246EB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4584" y="116632"/>
            <a:ext cx="11993538" cy="6741368"/>
          </a:xfrm>
          <a:prstGeom prst="rect">
            <a:avLst/>
          </a:prstGeom>
        </p:spPr>
      </p:pic>
      <p:sp>
        <p:nvSpPr>
          <p:cNvPr id="6" name="Content Placeholder 5">
            <a:extLst>
              <a:ext uri="{FF2B5EF4-FFF2-40B4-BE49-F238E27FC236}">
                <a16:creationId xmlns:a16="http://schemas.microsoft.com/office/drawing/2014/main" id="{D0D78E90-028D-448C-9BA9-526E308CFFA8}"/>
              </a:ext>
            </a:extLst>
          </p:cNvPr>
          <p:cNvSpPr>
            <a:spLocks noGrp="1"/>
          </p:cNvSpPr>
          <p:nvPr>
            <p:ph idx="1"/>
          </p:nvPr>
        </p:nvSpPr>
        <p:spPr/>
        <p:txBody>
          <a:bodyPr/>
          <a:lstStyle/>
          <a:p>
            <a:endParaRPr lang="en-GB" dirty="0"/>
          </a:p>
        </p:txBody>
      </p:sp>
    </p:spTree>
    <p:extLst>
      <p:ext uri="{BB962C8B-B14F-4D97-AF65-F5344CB8AC3E}">
        <p14:creationId xmlns:p14="http://schemas.microsoft.com/office/powerpoint/2010/main" val="27159676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860C2-B927-4891-8C79-0D05450243BE}"/>
              </a:ext>
            </a:extLst>
          </p:cNvPr>
          <p:cNvSpPr>
            <a:spLocks noGrp="1"/>
          </p:cNvSpPr>
          <p:nvPr>
            <p:ph type="title"/>
          </p:nvPr>
        </p:nvSpPr>
        <p:spPr/>
        <p:txBody>
          <a:bodyPr/>
          <a:lstStyle/>
          <a:p>
            <a:endParaRPr lang="en-GB"/>
          </a:p>
        </p:txBody>
      </p:sp>
      <p:pic>
        <p:nvPicPr>
          <p:cNvPr id="7" name="Picture 6">
            <a:extLst>
              <a:ext uri="{FF2B5EF4-FFF2-40B4-BE49-F238E27FC236}">
                <a16:creationId xmlns:a16="http://schemas.microsoft.com/office/drawing/2014/main" id="{2912A975-076D-4D44-AB9B-87B1E8D119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4657" y="274638"/>
            <a:ext cx="10231193" cy="6178698"/>
          </a:xfrm>
          <a:prstGeom prst="rect">
            <a:avLst/>
          </a:prstGeom>
        </p:spPr>
      </p:pic>
      <p:sp>
        <p:nvSpPr>
          <p:cNvPr id="8" name="Content Placeholder 7">
            <a:extLst>
              <a:ext uri="{FF2B5EF4-FFF2-40B4-BE49-F238E27FC236}">
                <a16:creationId xmlns:a16="http://schemas.microsoft.com/office/drawing/2014/main" id="{9DDF7F46-D792-4579-A5EA-CB7051CDEB64}"/>
              </a:ext>
            </a:extLst>
          </p:cNvPr>
          <p:cNvSpPr>
            <a:spLocks noGrp="1"/>
          </p:cNvSpPr>
          <p:nvPr>
            <p:ph idx="1"/>
          </p:nvPr>
        </p:nvSpPr>
        <p:spPr/>
        <p:txBody>
          <a:bodyPr/>
          <a:lstStyle/>
          <a:p>
            <a:endParaRPr lang="en-GB" dirty="0"/>
          </a:p>
        </p:txBody>
      </p:sp>
    </p:spTree>
    <p:extLst>
      <p:ext uri="{BB962C8B-B14F-4D97-AF65-F5344CB8AC3E}">
        <p14:creationId xmlns:p14="http://schemas.microsoft.com/office/powerpoint/2010/main" val="24338637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476672"/>
            <a:ext cx="8072494" cy="1143000"/>
          </a:xfrm>
        </p:spPr>
        <p:txBody>
          <a:bodyPr>
            <a:noAutofit/>
          </a:bodyPr>
          <a:lstStyle/>
          <a:p>
            <a:pPr algn="l"/>
            <a:endParaRPr lang="en-GB" sz="3200" dirty="0"/>
          </a:p>
        </p:txBody>
      </p:sp>
      <p:pic>
        <p:nvPicPr>
          <p:cNvPr id="4" name="Content Placeholder 3" descr="widescreen beach.jpg"/>
          <p:cNvPicPr>
            <a:picLocks noGrp="1" noChangeAspect="1"/>
          </p:cNvPicPr>
          <p:nvPr>
            <p:ph idx="1"/>
          </p:nvPr>
        </p:nvPicPr>
        <p:blipFill>
          <a:blip r:embed="rId3" cstate="print"/>
          <a:stretch>
            <a:fillRect/>
          </a:stretch>
        </p:blipFill>
        <p:spPr>
          <a:xfrm>
            <a:off x="-1692696" y="510988"/>
            <a:ext cx="20445643" cy="6158372"/>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0C6FF-B9B6-4FFF-B19D-18062BCAFB32}"/>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03D4655F-A1D0-4C35-8E63-51017E297C92}"/>
              </a:ext>
            </a:extLst>
          </p:cNvPr>
          <p:cNvSpPr>
            <a:spLocks noGrp="1"/>
          </p:cNvSpPr>
          <p:nvPr>
            <p:ph idx="1"/>
          </p:nvPr>
        </p:nvSpPr>
        <p:spPr/>
        <p:txBody>
          <a:bodyPr/>
          <a:lstStyle/>
          <a:p>
            <a:endParaRPr lang="en-GB"/>
          </a:p>
        </p:txBody>
      </p:sp>
      <p:pic>
        <p:nvPicPr>
          <p:cNvPr id="4" name="Content Placeholder 3" descr="horses.jpg">
            <a:extLst>
              <a:ext uri="{FF2B5EF4-FFF2-40B4-BE49-F238E27FC236}">
                <a16:creationId xmlns:a16="http://schemas.microsoft.com/office/drawing/2014/main" id="{CE9B1FAE-65D2-41A5-9E0B-C5D49C0E4AFB}"/>
              </a:ext>
            </a:extLst>
          </p:cNvPr>
          <p:cNvPicPr>
            <a:picLocks noChangeAspect="1"/>
          </p:cNvPicPr>
          <p:nvPr/>
        </p:nvPicPr>
        <p:blipFill>
          <a:blip r:embed="rId3" cstate="print"/>
          <a:stretch>
            <a:fillRect/>
          </a:stretch>
        </p:blipFill>
        <p:spPr>
          <a:xfrm>
            <a:off x="-2991003" y="0"/>
            <a:ext cx="13651121" cy="6857999"/>
          </a:xfrm>
          <a:prstGeom prst="rect">
            <a:avLst/>
          </a:prstGeom>
        </p:spPr>
      </p:pic>
    </p:spTree>
    <p:extLst>
      <p:ext uri="{BB962C8B-B14F-4D97-AF65-F5344CB8AC3E}">
        <p14:creationId xmlns:p14="http://schemas.microsoft.com/office/powerpoint/2010/main" val="3141946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60D79-24A2-411B-A04B-A3864F09DFA2}"/>
              </a:ext>
            </a:extLst>
          </p:cNvPr>
          <p:cNvSpPr>
            <a:spLocks noGrp="1"/>
          </p:cNvSpPr>
          <p:nvPr>
            <p:ph type="title"/>
          </p:nvPr>
        </p:nvSpPr>
        <p:spPr/>
        <p:txBody>
          <a:bodyPr/>
          <a:lstStyle/>
          <a:p>
            <a:endParaRPr lang="en-GB"/>
          </a:p>
        </p:txBody>
      </p:sp>
      <p:pic>
        <p:nvPicPr>
          <p:cNvPr id="6" name="Content Placeholder 5">
            <a:extLst>
              <a:ext uri="{FF2B5EF4-FFF2-40B4-BE49-F238E27FC236}">
                <a16:creationId xmlns:a16="http://schemas.microsoft.com/office/drawing/2014/main" id="{6CE6F6F2-AE1B-4364-889D-CDBD2350B48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8599" y="0"/>
            <a:ext cx="10477163" cy="7101408"/>
          </a:xfrm>
        </p:spPr>
      </p:pic>
    </p:spTree>
    <p:extLst>
      <p:ext uri="{BB962C8B-B14F-4D97-AF65-F5344CB8AC3E}">
        <p14:creationId xmlns:p14="http://schemas.microsoft.com/office/powerpoint/2010/main" val="22236847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3074" name="Picture 2" descr="\\bhsvm1\users_documents$\Staff\pearcea\My Documents\My Pictures\general marketing\Sowerbys\sTAIRS CROPPED.jpg"/>
          <p:cNvPicPr>
            <a:picLocks noGrp="1" noChangeAspect="1" noChangeArrowheads="1"/>
          </p:cNvPicPr>
          <p:nvPr>
            <p:ph idx="1"/>
          </p:nvPr>
        </p:nvPicPr>
        <p:blipFill>
          <a:blip r:embed="rId3" cstate="print"/>
          <a:srcRect/>
          <a:stretch>
            <a:fillRect/>
          </a:stretch>
        </p:blipFill>
        <p:spPr bwMode="auto">
          <a:xfrm>
            <a:off x="-642974" y="0"/>
            <a:ext cx="10642545" cy="68580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3 running.jpg"/>
          <p:cNvPicPr>
            <a:picLocks noGrp="1" noChangeAspect="1"/>
          </p:cNvPicPr>
          <p:nvPr>
            <p:ph idx="1"/>
          </p:nvPr>
        </p:nvPicPr>
        <p:blipFill>
          <a:blip r:embed="rId3" cstate="print"/>
          <a:stretch>
            <a:fillRect/>
          </a:stretch>
        </p:blipFill>
        <p:spPr>
          <a:xfrm>
            <a:off x="0" y="-1928850"/>
            <a:ext cx="9144000" cy="91440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Beeston HallDSC_5852a.jpg"/>
          <p:cNvPicPr>
            <a:picLocks noGrp="1" noChangeAspect="1"/>
          </p:cNvPicPr>
          <p:nvPr>
            <p:ph idx="1"/>
          </p:nvPr>
        </p:nvPicPr>
        <p:blipFill>
          <a:blip r:embed="rId3" cstate="print"/>
          <a:stretch>
            <a:fillRect/>
          </a:stretch>
        </p:blipFill>
        <p:spPr>
          <a:xfrm>
            <a:off x="-285784" y="0"/>
            <a:ext cx="10708645" cy="6858000"/>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10% success rate.jpg"/>
          <p:cNvPicPr>
            <a:picLocks noGrp="1" noChangeAspect="1"/>
          </p:cNvPicPr>
          <p:nvPr>
            <p:ph idx="1"/>
          </p:nvPr>
        </p:nvPicPr>
        <p:blipFill>
          <a:blip r:embed="rId3" cstate="print"/>
          <a:stretch>
            <a:fillRect/>
          </a:stretch>
        </p:blipFill>
        <p:spPr>
          <a:xfrm>
            <a:off x="-1222772" y="0"/>
            <a:ext cx="10652556" cy="7101704"/>
          </a:xfr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F0BC0408-BE79-4FEA-9A19-885A6B9EC722}"/>
              </a:ext>
            </a:extLst>
          </p:cNvPr>
          <p:cNvSpPr>
            <a:spLocks noGrp="1"/>
          </p:cNvSpPr>
          <p:nvPr>
            <p:ph idx="1"/>
          </p:nvPr>
        </p:nvSpPr>
        <p:spPr/>
        <p:txBody>
          <a:bodyPr/>
          <a:lstStyle/>
          <a:p>
            <a:endParaRPr lang="en-GB"/>
          </a:p>
        </p:txBody>
      </p:sp>
      <p:pic>
        <p:nvPicPr>
          <p:cNvPr id="5" name="Picture 2" descr="C:\Users\pearcea\Downloads\image 3.jpg">
            <a:extLst>
              <a:ext uri="{FF2B5EF4-FFF2-40B4-BE49-F238E27FC236}">
                <a16:creationId xmlns:a16="http://schemas.microsoft.com/office/drawing/2014/main" id="{2AD4072C-08E5-4404-B0C1-C0792DC25F50}"/>
              </a:ext>
            </a:extLst>
          </p:cNvPr>
          <p:cNvPicPr>
            <a:picLocks noChangeAspect="1" noChangeArrowheads="1"/>
          </p:cNvPicPr>
          <p:nvPr/>
        </p:nvPicPr>
        <p:blipFill>
          <a:blip r:embed="rId3" cstate="print"/>
          <a:srcRect/>
          <a:stretch>
            <a:fillRect/>
          </a:stretch>
        </p:blipFill>
        <p:spPr bwMode="auto">
          <a:xfrm>
            <a:off x="-577646" y="-99392"/>
            <a:ext cx="10299291" cy="6858000"/>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GB" sz="3200" dirty="0"/>
          </a:p>
        </p:txBody>
      </p:sp>
      <p:pic>
        <p:nvPicPr>
          <p:cNvPr id="19458" name="Picture 2" descr="C:\Users\pearcea\Downloads\image 3 (2).jpg"/>
          <p:cNvPicPr>
            <a:picLocks noGrp="1" noChangeAspect="1" noChangeArrowheads="1"/>
          </p:cNvPicPr>
          <p:nvPr>
            <p:ph idx="1"/>
          </p:nvPr>
        </p:nvPicPr>
        <p:blipFill>
          <a:blip r:embed="rId3" cstate="print"/>
          <a:srcRect/>
          <a:stretch>
            <a:fillRect/>
          </a:stretch>
        </p:blipFill>
        <p:spPr bwMode="auto">
          <a:xfrm>
            <a:off x="11430" y="44624"/>
            <a:ext cx="9969812" cy="6646541"/>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ROpe Swing.jpg"/>
          <p:cNvPicPr>
            <a:picLocks noGrp="1" noChangeAspect="1"/>
          </p:cNvPicPr>
          <p:nvPr>
            <p:ph idx="1"/>
          </p:nvPr>
        </p:nvPicPr>
        <p:blipFill>
          <a:blip r:embed="rId3" cstate="print"/>
          <a:stretch>
            <a:fillRect/>
          </a:stretch>
        </p:blipFill>
        <p:spPr>
          <a:xfrm>
            <a:off x="-1143001" y="1"/>
            <a:ext cx="10287001" cy="685800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6" name="Content Placeholder 5">
            <a:extLst>
              <a:ext uri="{FF2B5EF4-FFF2-40B4-BE49-F238E27FC236}">
                <a16:creationId xmlns:a16="http://schemas.microsoft.com/office/drawing/2014/main" id="{201D33BE-421B-4CCC-B942-0C5DC241523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321" y="0"/>
            <a:ext cx="10424847" cy="6957392"/>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B5642-3CDD-48A4-9AD0-B0985AF3DCC0}"/>
              </a:ext>
            </a:extLst>
          </p:cNvPr>
          <p:cNvSpPr>
            <a:spLocks noGrp="1"/>
          </p:cNvSpPr>
          <p:nvPr>
            <p:ph type="title"/>
          </p:nvPr>
        </p:nvSpPr>
        <p:spPr/>
        <p:txBody>
          <a:bodyPr/>
          <a:lstStyle/>
          <a:p>
            <a:endParaRPr lang="en-GB"/>
          </a:p>
        </p:txBody>
      </p:sp>
      <p:pic>
        <p:nvPicPr>
          <p:cNvPr id="4" name="Picture 2" descr="\\bhsvm1\users_documents$\Staff\pearcea\My Documents\My Pictures\music\DSC_0059.JPG">
            <a:extLst>
              <a:ext uri="{FF2B5EF4-FFF2-40B4-BE49-F238E27FC236}">
                <a16:creationId xmlns:a16="http://schemas.microsoft.com/office/drawing/2014/main" id="{1E6E8DA7-8145-4108-BD66-A1F8EE402949}"/>
              </a:ext>
            </a:extLst>
          </p:cNvPr>
          <p:cNvPicPr>
            <a:picLocks noChangeAspect="1" noChangeArrowheads="1"/>
          </p:cNvPicPr>
          <p:nvPr/>
        </p:nvPicPr>
        <p:blipFill rotWithShape="1">
          <a:blip r:embed="rId3"/>
          <a:srcRect l="14716" r="13916"/>
          <a:stretch/>
        </p:blipFill>
        <p:spPr bwMode="auto">
          <a:xfrm>
            <a:off x="27494" y="-243408"/>
            <a:ext cx="9144000" cy="8812628"/>
          </a:xfrm>
          <a:prstGeom prst="rect">
            <a:avLst/>
          </a:prstGeom>
          <a:noFill/>
        </p:spPr>
      </p:pic>
      <p:sp>
        <p:nvSpPr>
          <p:cNvPr id="9" name="Content Placeholder 8">
            <a:extLst>
              <a:ext uri="{FF2B5EF4-FFF2-40B4-BE49-F238E27FC236}">
                <a16:creationId xmlns:a16="http://schemas.microsoft.com/office/drawing/2014/main" id="{3EAD298F-FFD1-473A-999C-B3BAD7AB1DE6}"/>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2860069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IMGL1608.jpg"/>
          <p:cNvPicPr>
            <a:picLocks noGrp="1" noChangeAspect="1"/>
          </p:cNvPicPr>
          <p:nvPr>
            <p:ph idx="1"/>
          </p:nvPr>
        </p:nvPicPr>
        <p:blipFill>
          <a:blip r:embed="rId3" cstate="print"/>
          <a:stretch>
            <a:fillRect/>
          </a:stretch>
        </p:blipFill>
        <p:spPr>
          <a:xfrm>
            <a:off x="-1680218" y="-357214"/>
            <a:ext cx="10824218" cy="7215214"/>
          </a:xfr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25602"/>
          </a:xfrm>
        </p:spPr>
        <p:txBody>
          <a:bodyPr>
            <a:noAutofit/>
          </a:bodyPr>
          <a:lstStyle/>
          <a:p>
            <a:pPr algn="l"/>
            <a:r>
              <a:rPr lang="en-GB" sz="2800" dirty="0"/>
              <a:t>All-round pastoral care for boarders from across the globe, with individual pupil guide ‘buddies’, cosy dormitories and full integration into school life. </a:t>
            </a:r>
          </a:p>
        </p:txBody>
      </p:sp>
      <p:pic>
        <p:nvPicPr>
          <p:cNvPr id="6" name="Content Placeholder 5" descr="160707-Beeston-140 (1).jpg"/>
          <p:cNvPicPr>
            <a:picLocks noGrp="1" noChangeAspect="1"/>
          </p:cNvPicPr>
          <p:nvPr>
            <p:ph idx="1"/>
          </p:nvPr>
        </p:nvPicPr>
        <p:blipFill>
          <a:blip r:embed="rId3" cstate="print"/>
          <a:stretch>
            <a:fillRect/>
          </a:stretch>
        </p:blipFill>
        <p:spPr>
          <a:xfrm>
            <a:off x="0" y="2071678"/>
            <a:ext cx="9144000" cy="6096001"/>
          </a:xfrm>
        </p:spPr>
      </p:pic>
      <p:pic>
        <p:nvPicPr>
          <p:cNvPr id="4" name="Content Placeholder 4">
            <a:extLst>
              <a:ext uri="{FF2B5EF4-FFF2-40B4-BE49-F238E27FC236}">
                <a16:creationId xmlns:a16="http://schemas.microsoft.com/office/drawing/2014/main" id="{4A74BE90-B788-47EA-95D8-B6C26CBD9B7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0760123" cy="717341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C21EBB1-7A78-4A91-88EC-A155C6FACC23}"/>
              </a:ext>
            </a:extLst>
          </p:cNvPr>
          <p:cNvSpPr>
            <a:spLocks noGrp="1"/>
          </p:cNvSpPr>
          <p:nvPr>
            <p:ph idx="1"/>
          </p:nvPr>
        </p:nvSpPr>
        <p:spPr/>
        <p:txBody>
          <a:bodyPr/>
          <a:lstStyle/>
          <a:p>
            <a:endParaRPr lang="en-GB"/>
          </a:p>
        </p:txBody>
      </p:sp>
      <p:pic>
        <p:nvPicPr>
          <p:cNvPr id="6" name="Picture 2" descr="C:\Users\pearcea\Downloads\image 4.jpg">
            <a:extLst>
              <a:ext uri="{FF2B5EF4-FFF2-40B4-BE49-F238E27FC236}">
                <a16:creationId xmlns:a16="http://schemas.microsoft.com/office/drawing/2014/main" id="{59E2AD52-66D3-4E12-B148-9A665385F9D5}"/>
              </a:ext>
            </a:extLst>
          </p:cNvPr>
          <p:cNvPicPr>
            <a:picLocks noChangeAspect="1" noChangeArrowheads="1"/>
          </p:cNvPicPr>
          <p:nvPr/>
        </p:nvPicPr>
        <p:blipFill>
          <a:blip r:embed="rId3"/>
          <a:srcRect/>
          <a:stretch>
            <a:fillRect/>
          </a:stretch>
        </p:blipFill>
        <p:spPr bwMode="auto">
          <a:xfrm>
            <a:off x="-108520" y="0"/>
            <a:ext cx="10287001" cy="685800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a:extLst>
              <a:ext uri="{FF2B5EF4-FFF2-40B4-BE49-F238E27FC236}">
                <a16:creationId xmlns:a16="http://schemas.microsoft.com/office/drawing/2014/main" id="{C8C5AF8D-9DA3-4D2B-B0CF-7EFE1DBA367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88640"/>
            <a:ext cx="10249998" cy="6840760"/>
          </a:xfr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67269-C558-40CA-A789-8D42D6BDF1AD}"/>
              </a:ext>
            </a:extLst>
          </p:cNvPr>
          <p:cNvSpPr>
            <a:spLocks noGrp="1"/>
          </p:cNvSpPr>
          <p:nvPr>
            <p:ph type="title"/>
          </p:nvPr>
        </p:nvSpPr>
        <p:spPr/>
        <p:txBody>
          <a:bodyPr/>
          <a:lstStyle/>
          <a:p>
            <a:endParaRPr lang="en-GB"/>
          </a:p>
        </p:txBody>
      </p:sp>
      <p:pic>
        <p:nvPicPr>
          <p:cNvPr id="5" name="Content Placeholder 4">
            <a:extLst>
              <a:ext uri="{FF2B5EF4-FFF2-40B4-BE49-F238E27FC236}">
                <a16:creationId xmlns:a16="http://schemas.microsoft.com/office/drawing/2014/main" id="{1EDEEEAF-9238-4BF2-A688-81365D90236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6552" y="0"/>
            <a:ext cx="11068284" cy="7245424"/>
          </a:xfrm>
        </p:spPr>
      </p:pic>
    </p:spTree>
    <p:extLst>
      <p:ext uri="{BB962C8B-B14F-4D97-AF65-F5344CB8AC3E}">
        <p14:creationId xmlns:p14="http://schemas.microsoft.com/office/powerpoint/2010/main" val="12812841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food table service.jpg"/>
          <p:cNvPicPr>
            <a:picLocks noGrp="1" noChangeAspect="1"/>
          </p:cNvPicPr>
          <p:nvPr>
            <p:ph idx="1"/>
          </p:nvPr>
        </p:nvPicPr>
        <p:blipFill>
          <a:blip r:embed="rId3" cstate="print"/>
          <a:stretch>
            <a:fillRect/>
          </a:stretch>
        </p:blipFill>
        <p:spPr>
          <a:xfrm>
            <a:off x="-1285915" y="-96011"/>
            <a:ext cx="10429916" cy="6954012"/>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endParaRPr lang="en-GB" sz="3200" dirty="0"/>
          </a:p>
        </p:txBody>
      </p:sp>
      <p:pic>
        <p:nvPicPr>
          <p:cNvPr id="10" name="Content Placeholder 9" descr="Science letterbox.jpg"/>
          <p:cNvPicPr>
            <a:picLocks noGrp="1" noChangeAspect="1"/>
          </p:cNvPicPr>
          <p:nvPr>
            <p:ph idx="1"/>
          </p:nvPr>
        </p:nvPicPr>
        <p:blipFill>
          <a:blip r:embed="rId3" cstate="print"/>
          <a:stretch>
            <a:fillRect/>
          </a:stretch>
        </p:blipFill>
        <p:spPr>
          <a:xfrm>
            <a:off x="-1476672" y="475536"/>
            <a:ext cx="13713500" cy="6111244"/>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17410" name="Picture 2" descr="C:\Users\pearcea\Downloads\140703-Beeston-065.jpg"/>
          <p:cNvPicPr>
            <a:picLocks noGrp="1" noChangeAspect="1" noChangeArrowheads="1"/>
          </p:cNvPicPr>
          <p:nvPr>
            <p:ph idx="1"/>
          </p:nvPr>
        </p:nvPicPr>
        <p:blipFill>
          <a:blip r:embed="rId3"/>
          <a:srcRect/>
          <a:stretch>
            <a:fillRect/>
          </a:stretch>
        </p:blipFill>
        <p:spPr bwMode="auto">
          <a:xfrm>
            <a:off x="-2296527" y="1126"/>
            <a:ext cx="11406237" cy="685800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Picture 4">
            <a:extLst>
              <a:ext uri="{FF2B5EF4-FFF2-40B4-BE49-F238E27FC236}">
                <a16:creationId xmlns:a16="http://schemas.microsoft.com/office/drawing/2014/main" id="{AC141E9C-310B-40B7-9C4F-48A0817AE0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2860"/>
            <a:ext cx="10310084" cy="6880860"/>
          </a:xfrm>
          <a:prstGeom prst="rect">
            <a:avLst/>
          </a:prstGeom>
        </p:spPr>
      </p:pic>
      <p:sp>
        <p:nvSpPr>
          <p:cNvPr id="7" name="Content Placeholder 6">
            <a:extLst>
              <a:ext uri="{FF2B5EF4-FFF2-40B4-BE49-F238E27FC236}">
                <a16:creationId xmlns:a16="http://schemas.microsoft.com/office/drawing/2014/main" id="{2073CD7A-D79F-4E85-A3B0-F1C1782E6CE6}"/>
              </a:ext>
            </a:extLst>
          </p:cNvPr>
          <p:cNvSpPr>
            <a:spLocks noGrp="1"/>
          </p:cNvSpPr>
          <p:nvPr>
            <p:ph idx="1"/>
          </p:nvPr>
        </p:nvSpPr>
        <p:spPr/>
        <p:txBody>
          <a:bodyPr/>
          <a:lstStyle/>
          <a:p>
            <a:endParaRPr lang="en-GB"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Picture 4">
            <a:extLst>
              <a:ext uri="{FF2B5EF4-FFF2-40B4-BE49-F238E27FC236}">
                <a16:creationId xmlns:a16="http://schemas.microsoft.com/office/drawing/2014/main" id="{9C85151E-D9F5-441C-B976-B615E4029F8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16632"/>
            <a:ext cx="7677472" cy="6858000"/>
          </a:xfrm>
          <a:prstGeom prst="rect">
            <a:avLst/>
          </a:prstGeom>
        </p:spPr>
      </p:pic>
      <p:sp>
        <p:nvSpPr>
          <p:cNvPr id="7" name="Content Placeholder 6">
            <a:extLst>
              <a:ext uri="{FF2B5EF4-FFF2-40B4-BE49-F238E27FC236}">
                <a16:creationId xmlns:a16="http://schemas.microsoft.com/office/drawing/2014/main" id="{4F52C86B-8547-459E-A9FC-0D85C2E9FD98}"/>
              </a:ext>
            </a:extLst>
          </p:cNvPr>
          <p:cNvSpPr>
            <a:spLocks noGrp="1"/>
          </p:cNvSpPr>
          <p:nvPr>
            <p:ph idx="1"/>
          </p:nvPr>
        </p:nvSpPr>
        <p:spPr/>
        <p:txBody>
          <a:bodyPr/>
          <a:lstStyle/>
          <a:p>
            <a:endParaRPr lang="en-GB"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82726"/>
          </a:xfrm>
        </p:spPr>
        <p:txBody>
          <a:bodyPr>
            <a:normAutofit/>
          </a:bodyPr>
          <a:lstStyle/>
          <a:p>
            <a:endParaRPr lang="en-GB" dirty="0"/>
          </a:p>
        </p:txBody>
      </p:sp>
      <p:pic>
        <p:nvPicPr>
          <p:cNvPr id="4" name="Content Placeholder 3" descr="ice cream crop.jpg"/>
          <p:cNvPicPr>
            <a:picLocks noGrp="1" noChangeAspect="1"/>
          </p:cNvPicPr>
          <p:nvPr>
            <p:ph idx="1"/>
          </p:nvPr>
        </p:nvPicPr>
        <p:blipFill>
          <a:blip r:embed="rId3" cstate="print"/>
          <a:stretch>
            <a:fillRect/>
          </a:stretch>
        </p:blipFill>
        <p:spPr>
          <a:xfrm>
            <a:off x="-2340769" y="116632"/>
            <a:ext cx="13823027" cy="6624736"/>
          </a:xfr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B6AFD-D0DB-4F92-86C4-2A2C146ACA22}"/>
              </a:ext>
            </a:extLst>
          </p:cNvPr>
          <p:cNvSpPr>
            <a:spLocks noGrp="1"/>
          </p:cNvSpPr>
          <p:nvPr>
            <p:ph type="title"/>
          </p:nvPr>
        </p:nvSpPr>
        <p:spPr/>
        <p:txBody>
          <a:bodyPr/>
          <a:lstStyle/>
          <a:p>
            <a:endParaRPr lang="en-GB"/>
          </a:p>
        </p:txBody>
      </p:sp>
      <p:pic>
        <p:nvPicPr>
          <p:cNvPr id="4" name="Content Placeholder 3">
            <a:extLst>
              <a:ext uri="{FF2B5EF4-FFF2-40B4-BE49-F238E27FC236}">
                <a16:creationId xmlns:a16="http://schemas.microsoft.com/office/drawing/2014/main" id="{D059B511-C2FD-4949-B241-960B9747DE6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116632"/>
            <a:ext cx="10359734" cy="6912768"/>
          </a:xfrm>
          <a:prstGeom prst="rect">
            <a:avLst/>
          </a:prstGeom>
        </p:spPr>
      </p:pic>
    </p:spTree>
    <p:extLst>
      <p:ext uri="{BB962C8B-B14F-4D97-AF65-F5344CB8AC3E}">
        <p14:creationId xmlns:p14="http://schemas.microsoft.com/office/powerpoint/2010/main" val="881013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14264-5B0B-49CC-BDE6-65A3F7FF10A9}"/>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C06D514F-CC53-4F73-B95C-CEE4022DE0E4}"/>
              </a:ext>
            </a:extLst>
          </p:cNvPr>
          <p:cNvSpPr>
            <a:spLocks noGrp="1"/>
          </p:cNvSpPr>
          <p:nvPr>
            <p:ph idx="1"/>
          </p:nvPr>
        </p:nvSpPr>
        <p:spPr/>
        <p:txBody>
          <a:bodyPr/>
          <a:lstStyle/>
          <a:p>
            <a:endParaRPr lang="en-GB"/>
          </a:p>
        </p:txBody>
      </p:sp>
      <p:pic>
        <p:nvPicPr>
          <p:cNvPr id="4" name="Picture 3">
            <a:extLst>
              <a:ext uri="{FF2B5EF4-FFF2-40B4-BE49-F238E27FC236}">
                <a16:creationId xmlns:a16="http://schemas.microsoft.com/office/drawing/2014/main" id="{CEDFDCED-20CF-4E1C-AA8E-F6415AB07D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0" y="0"/>
            <a:ext cx="10228547" cy="6826770"/>
          </a:xfrm>
          <a:prstGeom prst="rect">
            <a:avLst/>
          </a:prstGeom>
        </p:spPr>
      </p:pic>
    </p:spTree>
    <p:extLst>
      <p:ext uri="{BB962C8B-B14F-4D97-AF65-F5344CB8AC3E}">
        <p14:creationId xmlns:p14="http://schemas.microsoft.com/office/powerpoint/2010/main" val="1049721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23755-3244-4726-AC90-8249B0D935C1}"/>
              </a:ext>
            </a:extLst>
          </p:cNvPr>
          <p:cNvSpPr>
            <a:spLocks noGrp="1"/>
          </p:cNvSpPr>
          <p:nvPr>
            <p:ph type="title"/>
          </p:nvPr>
        </p:nvSpPr>
        <p:spPr/>
        <p:txBody>
          <a:bodyPr/>
          <a:lstStyle/>
          <a:p>
            <a:endParaRPr lang="en-GB"/>
          </a:p>
        </p:txBody>
      </p:sp>
      <p:pic>
        <p:nvPicPr>
          <p:cNvPr id="5" name="Content Placeholder 4">
            <a:extLst>
              <a:ext uri="{FF2B5EF4-FFF2-40B4-BE49-F238E27FC236}">
                <a16:creationId xmlns:a16="http://schemas.microsoft.com/office/drawing/2014/main" id="{6B5EDEC5-2EB4-4F7B-8F82-B49B4B7BFB4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7503" y="-13712"/>
            <a:ext cx="9760767" cy="7187128"/>
          </a:xfrm>
        </p:spPr>
      </p:pic>
    </p:spTree>
    <p:extLst>
      <p:ext uri="{BB962C8B-B14F-4D97-AF65-F5344CB8AC3E}">
        <p14:creationId xmlns:p14="http://schemas.microsoft.com/office/powerpoint/2010/main" val="893123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2A19B-F8E6-4479-9892-D9B08D486C20}"/>
              </a:ext>
            </a:extLst>
          </p:cNvPr>
          <p:cNvSpPr>
            <a:spLocks noGrp="1"/>
          </p:cNvSpPr>
          <p:nvPr>
            <p:ph type="title"/>
          </p:nvPr>
        </p:nvSpPr>
        <p:spPr/>
        <p:txBody>
          <a:bodyPr/>
          <a:lstStyle/>
          <a:p>
            <a:endParaRPr lang="en-GB"/>
          </a:p>
        </p:txBody>
      </p:sp>
      <p:pic>
        <p:nvPicPr>
          <p:cNvPr id="9" name="Content Placeholder 8">
            <a:extLst>
              <a:ext uri="{FF2B5EF4-FFF2-40B4-BE49-F238E27FC236}">
                <a16:creationId xmlns:a16="http://schemas.microsoft.com/office/drawing/2014/main" id="{5AF0EF96-E21C-44B1-8085-D38F81C1339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10284"/>
            <a:ext cx="9300919" cy="3418716"/>
          </a:xfrm>
        </p:spPr>
      </p:pic>
      <p:pic>
        <p:nvPicPr>
          <p:cNvPr id="10" name="Content Placeholder 5">
            <a:extLst>
              <a:ext uri="{FF2B5EF4-FFF2-40B4-BE49-F238E27FC236}">
                <a16:creationId xmlns:a16="http://schemas.microsoft.com/office/drawing/2014/main" id="{ED0AC4AA-7A52-4466-B774-3E284F8719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6585" y="3429000"/>
            <a:ext cx="5294334" cy="3418716"/>
          </a:xfrm>
          <a:prstGeom prst="rect">
            <a:avLst/>
          </a:prstGeom>
        </p:spPr>
      </p:pic>
      <p:pic>
        <p:nvPicPr>
          <p:cNvPr id="13" name="Picture 12">
            <a:extLst>
              <a:ext uri="{FF2B5EF4-FFF2-40B4-BE49-F238E27FC236}">
                <a16:creationId xmlns:a16="http://schemas.microsoft.com/office/drawing/2014/main" id="{7F7DC025-CDBD-41C4-BCA3-08A93C5A02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006" y="3411840"/>
            <a:ext cx="3982579" cy="4973270"/>
          </a:xfrm>
          <a:prstGeom prst="rect">
            <a:avLst/>
          </a:prstGeom>
        </p:spPr>
      </p:pic>
    </p:spTree>
    <p:extLst>
      <p:ext uri="{BB962C8B-B14F-4D97-AF65-F5344CB8AC3E}">
        <p14:creationId xmlns:p14="http://schemas.microsoft.com/office/powerpoint/2010/main" val="3982026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descr="Art landscape format.jpg"/>
          <p:cNvPicPr>
            <a:picLocks noGrp="1" noChangeAspect="1"/>
          </p:cNvPicPr>
          <p:nvPr>
            <p:ph idx="1"/>
          </p:nvPr>
        </p:nvPicPr>
        <p:blipFill>
          <a:blip r:embed="rId3" cstate="print"/>
          <a:stretch>
            <a:fillRect/>
          </a:stretch>
        </p:blipFill>
        <p:spPr>
          <a:xfrm>
            <a:off x="-1428792" y="0"/>
            <a:ext cx="12883282" cy="6858000"/>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7146F-31B4-42CD-A28E-F6E25E683470}"/>
              </a:ext>
            </a:extLst>
          </p:cNvPr>
          <p:cNvSpPr>
            <a:spLocks noGrp="1"/>
          </p:cNvSpPr>
          <p:nvPr>
            <p:ph type="title"/>
          </p:nvPr>
        </p:nvSpPr>
        <p:spPr/>
        <p:txBody>
          <a:bodyPr/>
          <a:lstStyle/>
          <a:p>
            <a:endParaRPr lang="en-GB"/>
          </a:p>
        </p:txBody>
      </p:sp>
      <p:pic>
        <p:nvPicPr>
          <p:cNvPr id="5" name="Content Placeholder 4">
            <a:extLst>
              <a:ext uri="{FF2B5EF4-FFF2-40B4-BE49-F238E27FC236}">
                <a16:creationId xmlns:a16="http://schemas.microsoft.com/office/drawing/2014/main" id="{E5E66583-47BD-4D0C-A0A5-AE45C201EBC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07504" y="116632"/>
            <a:ext cx="10101072" cy="6741368"/>
          </a:xfrm>
        </p:spPr>
      </p:pic>
    </p:spTree>
    <p:extLst>
      <p:ext uri="{BB962C8B-B14F-4D97-AF65-F5344CB8AC3E}">
        <p14:creationId xmlns:p14="http://schemas.microsoft.com/office/powerpoint/2010/main" val="4403158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3239</TotalTime>
  <Words>2936</Words>
  <Application>Microsoft Office PowerPoint</Application>
  <PresentationFormat>On-screen Show (4:3)</PresentationFormat>
  <Paragraphs>83</Paragraphs>
  <Slides>35</Slides>
  <Notes>35</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9" baseType="lpstr">
      <vt:lpstr>Arial</vt:lpstr>
      <vt:lpstr>Calibri</vt:lpstr>
      <vt:lpstr>Office Theme</vt:lpstr>
      <vt:lpstr>MS_ClipArt_Gallery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leavers achieve places at the UK’s top public schools: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All-round pastoral care for boarders from across the globe, with individual pupil guide ‘buddies’, cosy dormitories and full integration into school life.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defaultuser</dc:creator>
  <cp:lastModifiedBy>Fred De Falbe</cp:lastModifiedBy>
  <cp:revision>93</cp:revision>
  <dcterms:created xsi:type="dcterms:W3CDTF">2017-01-18T09:24:07Z</dcterms:created>
  <dcterms:modified xsi:type="dcterms:W3CDTF">2020-05-24T08:27:12Z</dcterms:modified>
</cp:coreProperties>
</file>